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7" r:id="rId5"/>
    <p:sldId id="259" r:id="rId6"/>
    <p:sldId id="261" r:id="rId7"/>
    <p:sldId id="262" r:id="rId8"/>
    <p:sldId id="266" r:id="rId9"/>
    <p:sldId id="302" r:id="rId10"/>
    <p:sldId id="265" r:id="rId11"/>
    <p:sldId id="267" r:id="rId12"/>
    <p:sldId id="268" r:id="rId13"/>
    <p:sldId id="303" r:id="rId14"/>
    <p:sldId id="272" r:id="rId15"/>
    <p:sldId id="304" r:id="rId16"/>
    <p:sldId id="286" r:id="rId17"/>
    <p:sldId id="305" r:id="rId18"/>
    <p:sldId id="279" r:id="rId19"/>
    <p:sldId id="306" r:id="rId20"/>
    <p:sldId id="307" r:id="rId21"/>
    <p:sldId id="308" r:id="rId22"/>
    <p:sldId id="309" r:id="rId23"/>
    <p:sldId id="273" r:id="rId24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75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001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550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540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574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15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552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801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591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43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123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1751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74550-B035-4BD8-B04D-6477C2B47C66}" type="datetimeFigureOut">
              <a:rPr lang="ru-RU" smtClean="0"/>
              <a:t>05.06.2025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6B343-799D-46D2-9916-4BA521F53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402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24951" y="638355"/>
            <a:ext cx="9946257" cy="2639102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Опытно промышленная технологическая линия для 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получения 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комплексного органоминерального 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удобрения из осадка сточных вод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4548" y="4474275"/>
            <a:ext cx="9144000" cy="1655762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Шифр: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ТЛ 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02.00.2024</a:t>
            </a:r>
          </a:p>
          <a:p>
            <a:endParaRPr lang="ru-RU" sz="18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1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Май 2025</a:t>
            </a:r>
          </a:p>
          <a:p>
            <a:pPr>
              <a:lnSpc>
                <a:spcPct val="100000"/>
              </a:lnSpc>
            </a:pPr>
            <a:r>
              <a:rPr lang="ru-RU" sz="1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Санкт-Петербург</a:t>
            </a:r>
          </a:p>
          <a:p>
            <a:pPr>
              <a:lnSpc>
                <a:spcPct val="100000"/>
              </a:lnSpc>
            </a:pPr>
            <a:endParaRPr lang="ru-RU" sz="18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9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7862"/>
            <a:ext cx="10515600" cy="91292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Промышленная технологическая линия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180083" y="1361914"/>
            <a:ext cx="5173717" cy="4874499"/>
          </a:xfrm>
        </p:spPr>
        <p:txBody>
          <a:bodyPr>
            <a:normAutofit fontScale="92500" lnSpcReduction="10000"/>
          </a:bodyPr>
          <a:lstStyle/>
          <a:p>
            <a:pPr indent="-53975"/>
            <a:r>
              <a:rPr lang="ru-RU" sz="2600" u="sng" dirty="0" smtClean="0"/>
              <a:t>Опытно промышленная технологическая линия</a:t>
            </a:r>
            <a:r>
              <a:rPr lang="ru-RU" sz="2600" dirty="0" smtClean="0"/>
              <a:t> (ТЛ) предназначена для </a:t>
            </a:r>
            <a:r>
              <a:rPr lang="ru-RU" sz="2600" dirty="0"/>
              <a:t>получения органоминерального удобрения из </a:t>
            </a:r>
            <a:r>
              <a:rPr lang="ru-RU" sz="2600" dirty="0" smtClean="0"/>
              <a:t>осадка сточных вод (ОСВ)</a:t>
            </a:r>
          </a:p>
          <a:p>
            <a:pPr indent="-53975"/>
            <a:r>
              <a:rPr lang="ru-RU" sz="2600" u="sng" dirty="0" smtClean="0"/>
              <a:t>Шифр</a:t>
            </a:r>
            <a:r>
              <a:rPr lang="ru-RU" sz="2600" dirty="0" smtClean="0"/>
              <a:t> </a:t>
            </a:r>
            <a:r>
              <a:rPr lang="ru-RU" sz="2600" b="1" dirty="0" smtClean="0"/>
              <a:t>ТЛ </a:t>
            </a:r>
            <a:r>
              <a:rPr lang="ru-RU" sz="2600" b="1" dirty="0"/>
              <a:t>– </a:t>
            </a:r>
            <a:r>
              <a:rPr lang="ru-RU" sz="2600" b="1" dirty="0" smtClean="0"/>
              <a:t>02.00.2024</a:t>
            </a:r>
            <a:r>
              <a:rPr lang="ru-RU" sz="2600" dirty="0" smtClean="0"/>
              <a:t>.</a:t>
            </a:r>
          </a:p>
          <a:p>
            <a:pPr indent="-53975"/>
            <a:r>
              <a:rPr lang="ru-RU" sz="2600" u="sng" dirty="0" smtClean="0"/>
              <a:t>Производительность</a:t>
            </a:r>
            <a:r>
              <a:rPr lang="ru-RU" sz="2600" dirty="0" smtClean="0"/>
              <a:t> – от </a:t>
            </a:r>
            <a:r>
              <a:rPr lang="ru-RU" sz="2600" b="1" dirty="0" smtClean="0"/>
              <a:t>0,2</a:t>
            </a:r>
            <a:r>
              <a:rPr lang="ru-RU" sz="2600" dirty="0" smtClean="0"/>
              <a:t> до </a:t>
            </a:r>
            <a:r>
              <a:rPr lang="ru-RU" sz="2600" b="1" dirty="0" smtClean="0"/>
              <a:t>0,5</a:t>
            </a:r>
            <a:r>
              <a:rPr lang="ru-RU" sz="2600" dirty="0" smtClean="0"/>
              <a:t> м</a:t>
            </a:r>
            <a:r>
              <a:rPr lang="ru-RU" sz="2600" baseline="30000" dirty="0" smtClean="0"/>
              <a:t>3</a:t>
            </a:r>
            <a:r>
              <a:rPr lang="ru-RU" sz="2600" dirty="0" smtClean="0"/>
              <a:t>/час</a:t>
            </a:r>
          </a:p>
          <a:p>
            <a:pPr indent="-53975"/>
            <a:r>
              <a:rPr lang="ru-RU" sz="2600" u="sng" dirty="0" smtClean="0"/>
              <a:t>Потребляемая мощность </a:t>
            </a:r>
            <a:r>
              <a:rPr lang="ru-RU" sz="2600" dirty="0" smtClean="0"/>
              <a:t>– </a:t>
            </a:r>
            <a:r>
              <a:rPr lang="ru-RU" sz="2600" b="1" dirty="0" smtClean="0"/>
              <a:t>24</a:t>
            </a:r>
            <a:r>
              <a:rPr lang="ru-RU" sz="2600" dirty="0" smtClean="0"/>
              <a:t> кВт</a:t>
            </a:r>
          </a:p>
          <a:p>
            <a:pPr indent="-53975"/>
            <a:r>
              <a:rPr lang="ru-RU" sz="2600" u="sng" dirty="0" smtClean="0"/>
              <a:t>Персонал – </a:t>
            </a:r>
            <a:r>
              <a:rPr lang="ru-RU" sz="2600" b="1" u="sng" dirty="0" smtClean="0"/>
              <a:t>3</a:t>
            </a:r>
            <a:r>
              <a:rPr lang="ru-RU" sz="2600" u="sng" dirty="0" smtClean="0"/>
              <a:t> чел</a:t>
            </a:r>
          </a:p>
          <a:p>
            <a:pPr indent="-53975"/>
            <a:r>
              <a:rPr lang="ru-RU" sz="2600" u="sng" dirty="0" smtClean="0"/>
              <a:t>Занимаемая площадь </a:t>
            </a:r>
            <a:r>
              <a:rPr lang="ru-RU" sz="2600" dirty="0" smtClean="0"/>
              <a:t>– </a:t>
            </a:r>
            <a:r>
              <a:rPr lang="ru-RU" sz="2600" b="1" dirty="0" smtClean="0"/>
              <a:t>33.5</a:t>
            </a:r>
            <a:r>
              <a:rPr lang="ru-RU" sz="2600" dirty="0" smtClean="0"/>
              <a:t> м</a:t>
            </a:r>
            <a:r>
              <a:rPr lang="ru-RU" sz="2600" baseline="30000" dirty="0" smtClean="0"/>
              <a:t>2</a:t>
            </a:r>
          </a:p>
          <a:p>
            <a:pPr indent="-53975">
              <a:lnSpc>
                <a:spcPct val="100000"/>
              </a:lnSpc>
            </a:pPr>
            <a:r>
              <a:rPr lang="ru-RU" sz="2600" u="sng" dirty="0"/>
              <a:t>Размещается</a:t>
            </a:r>
            <a:r>
              <a:rPr lang="ru-RU" sz="2600" dirty="0"/>
              <a:t> в </a:t>
            </a:r>
            <a:r>
              <a:rPr lang="ru-RU" sz="2600" b="1" dirty="0"/>
              <a:t>40</a:t>
            </a:r>
            <a:r>
              <a:rPr lang="ru-RU" sz="2600" dirty="0"/>
              <a:t> футовом </a:t>
            </a:r>
            <a:r>
              <a:rPr lang="ru-RU" sz="2600" dirty="0" smtClean="0"/>
              <a:t>контейнере</a:t>
            </a:r>
            <a:endParaRPr lang="ru-RU" sz="2600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21202"/>
            <a:ext cx="5181600" cy="3960184"/>
          </a:xfrm>
        </p:spPr>
      </p:pic>
    </p:spTree>
    <p:extLst>
      <p:ext uri="{BB962C8B-B14F-4D97-AF65-F5344CB8AC3E}">
        <p14:creationId xmlns:p14="http://schemas.microsoft.com/office/powerpoint/2010/main" val="100109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141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Технологии обработки ОСВ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50830"/>
            <a:ext cx="10515600" cy="5072332"/>
          </a:xfrm>
        </p:spPr>
        <p:txBody>
          <a:bodyPr>
            <a:normAutofit fontScale="92500" lnSpcReduction="20000"/>
          </a:bodyPr>
          <a:lstStyle/>
          <a:p>
            <a:pPr indent="665163" algn="just"/>
            <a:r>
              <a:rPr lang="ru-RU" u="sng" dirty="0"/>
              <a:t>Д</a:t>
            </a:r>
            <a:r>
              <a:rPr lang="ru-RU" u="sng" dirty="0" smtClean="0"/>
              <a:t>оминирующая</a:t>
            </a:r>
            <a:r>
              <a:rPr lang="ru-RU" dirty="0" smtClean="0"/>
              <a:t> </a:t>
            </a:r>
            <a:r>
              <a:rPr lang="ru-RU" dirty="0"/>
              <a:t>практика работы с ОСВ- </a:t>
            </a:r>
            <a:r>
              <a:rPr lang="ru-RU" b="1" dirty="0"/>
              <a:t>это обезвоживание </a:t>
            </a:r>
            <a:r>
              <a:rPr lang="ru-RU" dirty="0"/>
              <a:t>и работа с </a:t>
            </a:r>
            <a:r>
              <a:rPr lang="ru-RU" b="1" dirty="0"/>
              <a:t>«твердой» фракцией</a:t>
            </a:r>
            <a:r>
              <a:rPr lang="ru-RU" dirty="0" smtClean="0"/>
              <a:t>.</a:t>
            </a:r>
          </a:p>
          <a:p>
            <a:pPr indent="665163" algn="just"/>
            <a:r>
              <a:rPr lang="ru-RU" dirty="0"/>
              <a:t>«Жидкая» фракция ОСВ после обработки–это техническая вода, </a:t>
            </a:r>
            <a:r>
              <a:rPr lang="ru-RU" b="1" dirty="0"/>
              <a:t>сбрасываемая в водоем</a:t>
            </a:r>
            <a:r>
              <a:rPr lang="ru-RU" dirty="0" smtClean="0"/>
              <a:t>.</a:t>
            </a:r>
          </a:p>
          <a:p>
            <a:pPr indent="665163" algn="just"/>
            <a:r>
              <a:rPr lang="ru-RU" u="sng" dirty="0" smtClean="0"/>
              <a:t>Получением</a:t>
            </a:r>
            <a:r>
              <a:rPr lang="ru-RU" dirty="0" smtClean="0"/>
              <a:t> </a:t>
            </a:r>
            <a:r>
              <a:rPr lang="ru-RU" dirty="0"/>
              <a:t>жидкого органоминерального </a:t>
            </a:r>
            <a:r>
              <a:rPr lang="ru-RU" dirty="0" smtClean="0"/>
              <a:t>удобрения из ОСВ </a:t>
            </a:r>
            <a:r>
              <a:rPr lang="ru-RU" dirty="0"/>
              <a:t>до настоящего времени или </a:t>
            </a:r>
            <a:r>
              <a:rPr lang="ru-RU" b="1" dirty="0"/>
              <a:t>занимались мало</a:t>
            </a:r>
            <a:r>
              <a:rPr lang="ru-RU" dirty="0"/>
              <a:t>, или </a:t>
            </a:r>
            <a:r>
              <a:rPr lang="ru-RU" b="1" dirty="0"/>
              <a:t>не занимались вообще</a:t>
            </a:r>
            <a:r>
              <a:rPr lang="ru-RU" dirty="0" smtClean="0"/>
              <a:t>.</a:t>
            </a:r>
          </a:p>
          <a:p>
            <a:pPr indent="665163" algn="just"/>
            <a:r>
              <a:rPr lang="ru-RU" u="sng" dirty="0" smtClean="0"/>
              <a:t>Существующие технологии </a:t>
            </a:r>
            <a:r>
              <a:rPr lang="ru-RU" dirty="0" smtClean="0"/>
              <a:t>по </a:t>
            </a:r>
            <a:r>
              <a:rPr lang="ru-RU" dirty="0"/>
              <a:t>использованию ОСВ в качестве удобрений можно охарактеризовать, как технологии длительного </a:t>
            </a:r>
            <a:r>
              <a:rPr lang="ru-RU" dirty="0" smtClean="0"/>
              <a:t>цикла</a:t>
            </a:r>
          </a:p>
          <a:p>
            <a:pPr indent="665163" algn="just"/>
            <a:r>
              <a:rPr lang="ru-RU" u="sng" dirty="0" smtClean="0"/>
              <a:t>Необходимо</a:t>
            </a:r>
            <a:r>
              <a:rPr lang="ru-RU" dirty="0" smtClean="0"/>
              <a:t> </a:t>
            </a:r>
            <a:r>
              <a:rPr lang="ru-RU" dirty="0"/>
              <a:t>выстраивать современные быстрые </a:t>
            </a:r>
            <a:r>
              <a:rPr lang="ru-RU" dirty="0" smtClean="0"/>
              <a:t>технологии, которые позволяют </a:t>
            </a:r>
            <a:r>
              <a:rPr lang="ru-RU" dirty="0"/>
              <a:t>получать жидкое органоминеральное удобрение из ОСВ в режиме </a:t>
            </a:r>
            <a:r>
              <a:rPr lang="ru-RU" b="1" dirty="0"/>
              <a:t>реального времени</a:t>
            </a:r>
            <a:r>
              <a:rPr lang="ru-RU" dirty="0"/>
              <a:t>.</a:t>
            </a:r>
          </a:p>
          <a:p>
            <a:pPr indent="665163" algn="just"/>
            <a:r>
              <a:rPr lang="ru-RU" u="sng" dirty="0" smtClean="0"/>
              <a:t>На </a:t>
            </a:r>
            <a:r>
              <a:rPr lang="ru-RU" u="sng" dirty="0"/>
              <a:t>рынке </a:t>
            </a:r>
            <a:r>
              <a:rPr lang="ru-RU" b="1" dirty="0"/>
              <a:t>отсутствуют</a:t>
            </a:r>
            <a:r>
              <a:rPr lang="ru-RU" dirty="0"/>
              <a:t> производственные линии по производству </a:t>
            </a:r>
            <a:r>
              <a:rPr lang="ru-RU" b="1" dirty="0"/>
              <a:t>жидкого сбалансированного органоминерального удобрения</a:t>
            </a:r>
            <a:r>
              <a:rPr lang="ru-RU" dirty="0"/>
              <a:t> из </a:t>
            </a:r>
            <a:r>
              <a:rPr lang="ru-RU" dirty="0" smtClean="0"/>
              <a:t>ОСВ</a:t>
            </a:r>
            <a:r>
              <a:rPr lang="ru-RU" dirty="0"/>
              <a:t>.</a:t>
            </a:r>
          </a:p>
          <a:p>
            <a:pPr indent="665163" algn="just"/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476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4356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разработки и изготовления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893763" algn="just">
              <a:buNone/>
            </a:pPr>
            <a:r>
              <a:rPr lang="ru-RU" b="1" u="sng" dirty="0" smtClean="0"/>
              <a:t>Актуальная проблема</a:t>
            </a:r>
            <a:r>
              <a:rPr lang="ru-RU" dirty="0" smtClean="0"/>
              <a:t>: утилизация ОСВ городских очистных сооружений, которые требуют больших затрат на вывоз и последующую рекультивацию земель объектов размещения ОСВ</a:t>
            </a:r>
          </a:p>
          <a:p>
            <a:pPr marL="0" indent="0">
              <a:buNone/>
            </a:pPr>
            <a:endParaRPr lang="ru-RU" dirty="0" smtClean="0"/>
          </a:p>
          <a:p>
            <a:pPr marL="0" indent="893763" algn="just">
              <a:buNone/>
            </a:pPr>
            <a:r>
              <a:rPr lang="ru-RU" b="1" u="sng" dirty="0" smtClean="0"/>
              <a:t>Цель создания ТЛ</a:t>
            </a:r>
            <a:r>
              <a:rPr lang="ru-RU" b="1" dirty="0" smtClean="0"/>
              <a:t>: </a:t>
            </a:r>
            <a:r>
              <a:rPr lang="ru-RU" dirty="0" smtClean="0"/>
              <a:t>решение актуальной проблемы обработкой ОСВ в проточном режиме путем воздействия на него действующих факторов электрогидравлического эффекта, кавитации и озонирования с получением на выходе </a:t>
            </a:r>
            <a:r>
              <a:rPr lang="ru-RU" dirty="0"/>
              <a:t>ТЛ </a:t>
            </a:r>
            <a:r>
              <a:rPr lang="ru-RU" dirty="0" smtClean="0"/>
              <a:t>базового органоминерального </a:t>
            </a:r>
            <a:r>
              <a:rPr lang="ru-RU" dirty="0"/>
              <a:t>удобрения. </a:t>
            </a:r>
          </a:p>
        </p:txBody>
      </p:sp>
    </p:spTree>
    <p:extLst>
      <p:ext uri="{BB962C8B-B14F-4D97-AF65-F5344CB8AC3E}">
        <p14:creationId xmlns:p14="http://schemas.microsoft.com/office/powerpoint/2010/main" val="247348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378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Исходный ОСВ 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обработки на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71945"/>
            <a:ext cx="10515600" cy="36576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u="sng" dirty="0" smtClean="0"/>
              <a:t>Исходный материал</a:t>
            </a:r>
          </a:p>
          <a:p>
            <a:r>
              <a:rPr lang="ru-RU" dirty="0"/>
              <a:t>Наиболее </a:t>
            </a:r>
            <a:r>
              <a:rPr lang="ru-RU" b="1" dirty="0"/>
              <a:t>перспективным исходным материалом</a:t>
            </a:r>
            <a:r>
              <a:rPr lang="ru-RU" dirty="0"/>
              <a:t> для </a:t>
            </a:r>
            <a:r>
              <a:rPr lang="ru-RU" dirty="0" smtClean="0"/>
              <a:t>получения  базового органоминерального удобрения </a:t>
            </a:r>
            <a:r>
              <a:rPr lang="ru-RU" dirty="0"/>
              <a:t>является </a:t>
            </a:r>
            <a:r>
              <a:rPr lang="ru-RU" b="1" dirty="0">
                <a:solidFill>
                  <a:srgbClr val="FF0000"/>
                </a:solidFill>
              </a:rPr>
              <a:t>смешанный ОСВ</a:t>
            </a:r>
            <a:r>
              <a:rPr lang="ru-RU" dirty="0"/>
              <a:t>, состоящий из </a:t>
            </a:r>
            <a:r>
              <a:rPr lang="ru-RU" b="1" dirty="0"/>
              <a:t>первичного осадка и избыточного ила</a:t>
            </a:r>
            <a:r>
              <a:rPr lang="ru-RU" dirty="0"/>
              <a:t>.</a:t>
            </a:r>
          </a:p>
          <a:p>
            <a:r>
              <a:rPr lang="ru-RU" dirty="0" smtClean="0"/>
              <a:t>Смешенный ОСВ </a:t>
            </a:r>
            <a:r>
              <a:rPr lang="ru-RU" dirty="0"/>
              <a:t>представляет собой смесь сырого осадка и активного </a:t>
            </a:r>
            <a:r>
              <a:rPr lang="ru-RU" dirty="0" smtClean="0"/>
              <a:t>ила:</a:t>
            </a:r>
            <a:endParaRPr lang="ru-RU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/>
              <a:t>- </a:t>
            </a:r>
            <a:r>
              <a:rPr lang="ru-RU" b="1" dirty="0"/>
              <a:t>35-45%</a:t>
            </a:r>
            <a:r>
              <a:rPr lang="ru-RU" dirty="0"/>
              <a:t> сырого осадка,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/>
              <a:t>- </a:t>
            </a:r>
            <a:r>
              <a:rPr lang="ru-RU" b="1" dirty="0"/>
              <a:t>65-55%</a:t>
            </a:r>
            <a:r>
              <a:rPr lang="ru-RU" dirty="0"/>
              <a:t> активного ила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251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2407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Свойства исходного материала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24950"/>
            <a:ext cx="10515600" cy="5132717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/>
              <a:t>Влажность</a:t>
            </a:r>
            <a:r>
              <a:rPr lang="ru-RU" dirty="0"/>
              <a:t> </a:t>
            </a:r>
            <a:r>
              <a:rPr lang="ru-RU" b="1" dirty="0" smtClean="0"/>
              <a:t>ОСВ</a:t>
            </a:r>
            <a:r>
              <a:rPr lang="ru-RU" dirty="0" smtClean="0"/>
              <a:t> –  </a:t>
            </a:r>
            <a:r>
              <a:rPr lang="ru-RU" b="1" dirty="0" smtClean="0"/>
              <a:t> </a:t>
            </a:r>
            <a:r>
              <a:rPr lang="ru-RU" b="1" dirty="0"/>
              <a:t>9</a:t>
            </a:r>
            <a:r>
              <a:rPr lang="en-US" b="1" dirty="0"/>
              <a:t>6</a:t>
            </a:r>
            <a:r>
              <a:rPr lang="ru-RU" b="1" dirty="0"/>
              <a:t>-9</a:t>
            </a:r>
            <a:r>
              <a:rPr lang="en-US" b="1" dirty="0"/>
              <a:t>7</a:t>
            </a:r>
            <a:r>
              <a:rPr lang="ru-RU" b="1" dirty="0"/>
              <a:t>%</a:t>
            </a:r>
            <a:endParaRPr lang="ru-RU" dirty="0"/>
          </a:p>
          <a:p>
            <a:r>
              <a:rPr lang="ru-RU" b="1" dirty="0" smtClean="0"/>
              <a:t>Плотность - 0.7 – 1.3  </a:t>
            </a:r>
            <a:r>
              <a:rPr lang="ru-RU" dirty="0" smtClean="0"/>
              <a:t>г/см3</a:t>
            </a:r>
            <a:endParaRPr lang="ru-RU" dirty="0"/>
          </a:p>
          <a:p>
            <a:r>
              <a:rPr lang="ru-RU" b="1" dirty="0" smtClean="0"/>
              <a:t>Зольность </a:t>
            </a:r>
            <a:r>
              <a:rPr lang="ru-RU" b="1" dirty="0"/>
              <a:t>–  38-42 %</a:t>
            </a:r>
            <a:endParaRPr lang="ru-RU" dirty="0"/>
          </a:p>
          <a:p>
            <a:r>
              <a:rPr lang="ru-RU" b="1" dirty="0" smtClean="0"/>
              <a:t>Удельное </a:t>
            </a:r>
            <a:r>
              <a:rPr lang="ru-RU" b="1" dirty="0"/>
              <a:t>сопротивление фильтрации  –  55-90 см/г</a:t>
            </a:r>
            <a:endParaRPr lang="ru-RU" dirty="0"/>
          </a:p>
          <a:p>
            <a:r>
              <a:rPr lang="ru-RU" b="1" dirty="0" smtClean="0"/>
              <a:t>Сжимаемость </a:t>
            </a:r>
            <a:r>
              <a:rPr lang="ru-RU" b="1" dirty="0"/>
              <a:t>– 0,5-1,0</a:t>
            </a:r>
            <a:endParaRPr lang="ru-RU" dirty="0"/>
          </a:p>
          <a:p>
            <a:r>
              <a:rPr lang="ru-RU" b="1" dirty="0" smtClean="0"/>
              <a:t>Индекс </a:t>
            </a:r>
            <a:r>
              <a:rPr lang="ru-RU" b="1" dirty="0"/>
              <a:t>центрифугирования – 6 и менее</a:t>
            </a:r>
            <a:endParaRPr lang="ru-RU" dirty="0"/>
          </a:p>
          <a:p>
            <a:r>
              <a:rPr lang="ru-RU" b="1" dirty="0"/>
              <a:t>Основные макрокомпоненты </a:t>
            </a:r>
            <a:r>
              <a:rPr lang="ru-RU" dirty="0"/>
              <a:t>ОСВ – инертные соединения, которые входят в состав песка, глины и различных минералов </a:t>
            </a:r>
            <a:endParaRPr lang="ru-RU" dirty="0" smtClean="0"/>
          </a:p>
          <a:p>
            <a:r>
              <a:rPr lang="ru-RU" dirty="0" smtClean="0"/>
              <a:t>Примеси </a:t>
            </a:r>
            <a:r>
              <a:rPr lang="ru-RU" dirty="0"/>
              <a:t>органической природы (15-35 %), в том числе </a:t>
            </a:r>
            <a:r>
              <a:rPr lang="ru-RU" b="1" dirty="0"/>
              <a:t>гумусовые </a:t>
            </a:r>
            <a:r>
              <a:rPr lang="ru-RU" b="1" dirty="0" smtClean="0"/>
              <a:t>вещества.</a:t>
            </a:r>
            <a:r>
              <a:rPr lang="ru-RU" dirty="0"/>
              <a:t> Показатели </a:t>
            </a:r>
            <a:r>
              <a:rPr lang="en-US" dirty="0"/>
              <a:t>NPK </a:t>
            </a:r>
            <a:r>
              <a:rPr lang="ru-RU" b="1" dirty="0">
                <a:solidFill>
                  <a:srgbClr val="FF0000"/>
                </a:solidFill>
              </a:rPr>
              <a:t>лучше, чем у навоза</a:t>
            </a:r>
            <a:r>
              <a:rPr lang="ru-RU" dirty="0"/>
              <a:t>: (азот - 0,8%, фосфор - 0,19...0,28%, калий - 0,5...0,63</a:t>
            </a:r>
            <a:r>
              <a:rPr lang="ru-RU" dirty="0" smtClean="0"/>
              <a:t>%)</a:t>
            </a:r>
          </a:p>
          <a:p>
            <a:r>
              <a:rPr lang="ru-RU" dirty="0"/>
              <a:t>Осадки имеют </a:t>
            </a:r>
            <a:r>
              <a:rPr lang="ru-RU" b="1" u="sng" dirty="0">
                <a:solidFill>
                  <a:srgbClr val="FF0000"/>
                </a:solidFill>
              </a:rPr>
              <a:t>очень высокую бактериальную </a:t>
            </a:r>
            <a:r>
              <a:rPr lang="ru-RU" b="1" u="sng" dirty="0" smtClean="0">
                <a:solidFill>
                  <a:srgbClr val="FF0000"/>
                </a:solidFill>
              </a:rPr>
              <a:t>загрязненность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endParaRPr lang="ru-RU" dirty="0">
              <a:solidFill>
                <a:srgbClr val="FF0000"/>
              </a:solidFill>
            </a:endParaRPr>
          </a:p>
          <a:p>
            <a:endParaRPr lang="ru-RU" b="1" dirty="0" smtClean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909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081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Технологический процесс реализованный в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0298" y="1552754"/>
            <a:ext cx="10062681" cy="4858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ТЛ осуществляет </a:t>
            </a:r>
            <a:r>
              <a:rPr lang="ru-RU" b="1" dirty="0"/>
              <a:t>три процесса </a:t>
            </a:r>
            <a:r>
              <a:rPr lang="ru-RU" dirty="0"/>
              <a:t>обработки осадка сточных вод:</a:t>
            </a:r>
          </a:p>
          <a:p>
            <a:pPr marL="534988" lvl="0" indent="361950"/>
            <a:r>
              <a:rPr lang="ru-RU" dirty="0"/>
              <a:t>электрогидравлическая </a:t>
            </a:r>
            <a:r>
              <a:rPr lang="ru-RU" dirty="0" smtClean="0"/>
              <a:t>обработка (электрический разряд в жидкости);</a:t>
            </a:r>
          </a:p>
          <a:p>
            <a:pPr marL="534988" lvl="0" indent="361950"/>
            <a:endParaRPr lang="ru-RU" dirty="0" smtClean="0"/>
          </a:p>
          <a:p>
            <a:pPr marL="534988" lvl="0" indent="361950"/>
            <a:r>
              <a:rPr lang="ru-RU" dirty="0" smtClean="0"/>
              <a:t>обработка ультразвуковыми кавитаторами;</a:t>
            </a:r>
          </a:p>
          <a:p>
            <a:pPr marL="534988" lvl="0" indent="0">
              <a:buNone/>
            </a:pPr>
            <a:endParaRPr lang="ru-RU" dirty="0" smtClean="0"/>
          </a:p>
          <a:p>
            <a:pPr marL="534988" lvl="0" indent="361950"/>
            <a:r>
              <a:rPr lang="ru-RU" dirty="0" smtClean="0"/>
              <a:t>обработка </a:t>
            </a:r>
            <a:r>
              <a:rPr lang="ru-RU" dirty="0"/>
              <a:t>озонированием.</a:t>
            </a:r>
          </a:p>
          <a:p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4108380" y="2543079"/>
            <a:ext cx="4366515" cy="8226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2369" y="2687290"/>
            <a:ext cx="1294204" cy="22648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1288" y="4004651"/>
            <a:ext cx="3008030" cy="240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92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944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Внешний вид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94544"/>
            <a:ext cx="10515600" cy="51884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 smtClean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027" y="1294544"/>
            <a:ext cx="5389526" cy="486219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329" y="1294544"/>
            <a:ext cx="4810861" cy="483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62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77402"/>
            <a:ext cx="10515600" cy="54453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Внешний вид машинного зала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94544"/>
            <a:ext cx="10515600" cy="51884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 smtClean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958" y="960731"/>
            <a:ext cx="5938462" cy="5522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24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944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Внешний вид блока 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подготовки исходных 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b="1" dirty="0" smtClean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140" y="2732926"/>
            <a:ext cx="5520692" cy="316908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71" y="2270588"/>
            <a:ext cx="4842628" cy="363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1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944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Внешний вид блока электрогидравлической обработки ОСВ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006" y="1315091"/>
            <a:ext cx="2999844" cy="505488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035" y="1315091"/>
            <a:ext cx="5751790" cy="505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51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944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Внешний вид блока кавитационной обработки и озонирования ОСВ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554" y="1413479"/>
            <a:ext cx="4149217" cy="46713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144" y="2498455"/>
            <a:ext cx="4780460" cy="3586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07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944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Внешний вид операторской для персонала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59773"/>
            <a:ext cx="4677481" cy="46433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717" y="1359774"/>
            <a:ext cx="5629450" cy="4643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944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Гидравлическая система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6448" y="1345915"/>
            <a:ext cx="11389623" cy="4952143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45915"/>
            <a:ext cx="3135324" cy="48482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549" y="1353188"/>
            <a:ext cx="2151886" cy="48482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461" y="1411696"/>
            <a:ext cx="3926339" cy="4820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97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944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Гидравлическая система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6448" y="1345915"/>
            <a:ext cx="11389623" cy="4952143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10" y="1164566"/>
            <a:ext cx="3729518" cy="51795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538" y="1164566"/>
            <a:ext cx="2492338" cy="171820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538" y="3197452"/>
            <a:ext cx="2492338" cy="314661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149" y="1164566"/>
            <a:ext cx="3296936" cy="274215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149" y="4277195"/>
            <a:ext cx="3296936" cy="202086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55208" y="2213277"/>
            <a:ext cx="26029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Расходомер ОСВ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24653" y="3223145"/>
            <a:ext cx="2872966" cy="6224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000"/>
              </a:lnSpc>
            </a:pPr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Кран</a:t>
            </a:r>
          </a:p>
          <a:p>
            <a:pPr lvl="0" algn="ctr">
              <a:lnSpc>
                <a:spcPts val="2000"/>
              </a:lnSpc>
            </a:pPr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с электроприводом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51338" y="5433457"/>
            <a:ext cx="2606867" cy="6224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000"/>
              </a:lnSpc>
            </a:pPr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Кран с </a:t>
            </a:r>
          </a:p>
          <a:p>
            <a:pPr lvl="0" algn="ctr">
              <a:lnSpc>
                <a:spcPts val="2000"/>
              </a:lnSpc>
            </a:pPr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электроприводом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157025" y="5472739"/>
            <a:ext cx="2872966" cy="6224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000"/>
              </a:lnSpc>
            </a:pPr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Кран</a:t>
            </a:r>
          </a:p>
          <a:p>
            <a:pPr lvl="0" algn="ctr">
              <a:lnSpc>
                <a:spcPts val="2000"/>
              </a:lnSpc>
            </a:pPr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с электроприводом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254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966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управления 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(СУ)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2939"/>
            <a:ext cx="10220864" cy="5239910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996" y="1320935"/>
            <a:ext cx="9786632" cy="427848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40590" y="4616136"/>
            <a:ext cx="2596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Пульт управления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6585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966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Система 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управления 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(СУ)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2939"/>
            <a:ext cx="10220864" cy="5239910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285" y="1404746"/>
            <a:ext cx="2397109" cy="49881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722" y="1404746"/>
            <a:ext cx="4394073" cy="168008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096000" y="2593925"/>
            <a:ext cx="3515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Соединительные шкафы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45844" y="5746519"/>
            <a:ext cx="15048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Шкаф ЭГУ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7965" y="3437132"/>
            <a:ext cx="3315195" cy="287632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647965" y="5419534"/>
            <a:ext cx="2628219" cy="6224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000"/>
              </a:lnSpc>
            </a:pPr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Шкаф </a:t>
            </a:r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управления</a:t>
            </a:r>
          </a:p>
          <a:p>
            <a:pPr lvl="0" algn="ctr">
              <a:lnSpc>
                <a:spcPts val="2000"/>
              </a:lnSpc>
            </a:pPr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кранами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353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966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Силовая электрическая сеть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2939"/>
            <a:ext cx="10220864" cy="5239910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95" y="1152939"/>
            <a:ext cx="3343382" cy="50625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832" y="1146083"/>
            <a:ext cx="3239220" cy="50625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936" y="1152938"/>
            <a:ext cx="1310128" cy="50556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36527" y="5417521"/>
            <a:ext cx="21492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Силовой шкаф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6200000">
            <a:off x="8799320" y="3873223"/>
            <a:ext cx="39822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Силовые разъемы</a:t>
            </a:r>
            <a:endParaRPr lang="ru-RU" sz="2400" b="1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177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966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Силовая электрическая сеть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2939"/>
            <a:ext cx="10220864" cy="5239910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930" y="2042881"/>
            <a:ext cx="4236943" cy="303255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88340" y="4367189"/>
            <a:ext cx="404801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Силовые разъемы</a:t>
            </a:r>
            <a:endParaRPr lang="ru-RU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870" y="1446980"/>
            <a:ext cx="4440784" cy="5192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298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966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Пожарная сигнализация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2939"/>
            <a:ext cx="10220864" cy="5239910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868" y="1625550"/>
            <a:ext cx="4623132" cy="46949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668" y="1658779"/>
            <a:ext cx="4094095" cy="4628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47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966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Приточная вентиляция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2939"/>
            <a:ext cx="10220864" cy="5239910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505" y="1394041"/>
            <a:ext cx="7620443" cy="4757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78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966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Вытяжная вентиляция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52939"/>
            <a:ext cx="10220864" cy="5239910"/>
          </a:xfrm>
        </p:spPr>
        <p:txBody>
          <a:bodyPr>
            <a:normAutofit/>
          </a:bodyPr>
          <a:lstStyle/>
          <a:p>
            <a:endParaRPr lang="ru-RU" b="1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38565"/>
            <a:ext cx="10685093" cy="396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0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966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Проектная мощность ТЛ</a:t>
            </a:r>
            <a:endParaRPr lang="ru-RU" sz="3200" b="1" dirty="0">
              <a:solidFill>
                <a:srgbClr val="0000CC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42205"/>
            <a:ext cx="10220864" cy="4761780"/>
          </a:xfrm>
        </p:spPr>
        <p:txBody>
          <a:bodyPr>
            <a:normAutofit fontScale="92500" lnSpcReduction="20000"/>
          </a:bodyPr>
          <a:lstStyle/>
          <a:p>
            <a:endParaRPr lang="ru-RU" b="1" dirty="0" smtClean="0"/>
          </a:p>
          <a:p>
            <a:r>
              <a:rPr lang="ru-RU" dirty="0" smtClean="0"/>
              <a:t>Производительность ТЛ</a:t>
            </a:r>
            <a:r>
              <a:rPr lang="ru-RU" b="1" dirty="0" smtClean="0"/>
              <a:t> </a:t>
            </a:r>
            <a:r>
              <a:rPr lang="ru-RU" b="1" dirty="0"/>
              <a:t>составляет </a:t>
            </a:r>
            <a:r>
              <a:rPr lang="ru-RU" b="1" dirty="0" smtClean="0"/>
              <a:t>0,2 </a:t>
            </a:r>
            <a:r>
              <a:rPr lang="ru-RU" b="1" dirty="0"/>
              <a:t>– </a:t>
            </a:r>
            <a:r>
              <a:rPr lang="ru-RU" b="1" dirty="0" smtClean="0"/>
              <a:t>0,5 т/час</a:t>
            </a:r>
            <a:r>
              <a:rPr lang="ru-RU" dirty="0" smtClean="0"/>
              <a:t> </a:t>
            </a:r>
            <a:endParaRPr lang="ru-RU" dirty="0"/>
          </a:p>
          <a:p>
            <a:r>
              <a:rPr lang="ru-RU" dirty="0" smtClean="0"/>
              <a:t>Количество </a:t>
            </a:r>
            <a:r>
              <a:rPr lang="ru-RU" dirty="0"/>
              <a:t>рабочих дней в году </a:t>
            </a:r>
            <a:r>
              <a:rPr lang="ru-RU" dirty="0" smtClean="0"/>
              <a:t> - </a:t>
            </a:r>
            <a:r>
              <a:rPr lang="ru-RU" b="1" dirty="0" smtClean="0"/>
              <a:t>250 дней </a:t>
            </a:r>
          </a:p>
          <a:p>
            <a:r>
              <a:rPr lang="ru-RU" dirty="0" smtClean="0"/>
              <a:t>Продолжительность </a:t>
            </a:r>
            <a:r>
              <a:rPr lang="ru-RU" dirty="0"/>
              <a:t>одной </a:t>
            </a:r>
            <a:r>
              <a:rPr lang="ru-RU" dirty="0" smtClean="0"/>
              <a:t>смены -  </a:t>
            </a:r>
            <a:r>
              <a:rPr lang="ru-RU" b="1" dirty="0"/>
              <a:t>8 </a:t>
            </a:r>
            <a:r>
              <a:rPr lang="ru-RU" b="1" dirty="0" smtClean="0"/>
              <a:t>часов</a:t>
            </a:r>
            <a:endParaRPr lang="ru-RU" dirty="0"/>
          </a:p>
          <a:p>
            <a:r>
              <a:rPr lang="ru-RU" dirty="0" smtClean="0"/>
              <a:t>Плотность </a:t>
            </a:r>
            <a:r>
              <a:rPr lang="ru-RU" dirty="0"/>
              <a:t>обрабатываемой смеси </a:t>
            </a:r>
            <a:r>
              <a:rPr lang="ru-RU" dirty="0" smtClean="0"/>
              <a:t>примерно - </a:t>
            </a:r>
            <a:r>
              <a:rPr lang="ru-RU" b="1" dirty="0" smtClean="0"/>
              <a:t>1 </a:t>
            </a:r>
            <a:r>
              <a:rPr lang="ru-RU" b="1" dirty="0"/>
              <a:t>т/м3</a:t>
            </a:r>
            <a:r>
              <a:rPr lang="ru-RU" dirty="0"/>
              <a:t>.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Тогда </a:t>
            </a:r>
            <a:r>
              <a:rPr lang="ru-RU" b="1" dirty="0"/>
              <a:t>расчетная производительность </a:t>
            </a:r>
            <a:r>
              <a:rPr lang="ru-RU" b="1" dirty="0" smtClean="0"/>
              <a:t>ТЛ </a:t>
            </a:r>
            <a:r>
              <a:rPr lang="ru-RU" dirty="0" smtClean="0"/>
              <a:t>по исходному материалу при </a:t>
            </a:r>
            <a:r>
              <a:rPr lang="ru-RU" dirty="0"/>
              <a:t>двухсменной работе составит:</a:t>
            </a:r>
          </a:p>
          <a:p>
            <a:pPr marL="1258888" lvl="0" indent="268288"/>
            <a:r>
              <a:rPr lang="ru-RU" dirty="0"/>
              <a:t>в смену         -  </a:t>
            </a:r>
            <a:r>
              <a:rPr lang="ru-RU" b="1" dirty="0" smtClean="0"/>
              <a:t>1,6 </a:t>
            </a:r>
            <a:r>
              <a:rPr lang="ru-RU" b="1" dirty="0"/>
              <a:t>- </a:t>
            </a:r>
            <a:r>
              <a:rPr lang="ru-RU" b="1" dirty="0" smtClean="0"/>
              <a:t>4</a:t>
            </a:r>
            <a:r>
              <a:rPr lang="ru-RU" dirty="0" smtClean="0"/>
              <a:t> </a:t>
            </a:r>
            <a:r>
              <a:rPr lang="ru-RU" b="1" dirty="0"/>
              <a:t>м</a:t>
            </a:r>
            <a:r>
              <a:rPr lang="ru-RU" b="1" baseline="30000" dirty="0"/>
              <a:t>3</a:t>
            </a:r>
            <a:r>
              <a:rPr lang="ru-RU" b="1" dirty="0"/>
              <a:t>, </a:t>
            </a:r>
            <a:r>
              <a:rPr lang="ru-RU" dirty="0" smtClean="0"/>
              <a:t>(1,6 - 4 </a:t>
            </a:r>
            <a:r>
              <a:rPr lang="ru-RU" dirty="0" err="1"/>
              <a:t>тн</a:t>
            </a:r>
            <a:r>
              <a:rPr lang="ru-RU" dirty="0" smtClean="0"/>
              <a:t>)</a:t>
            </a:r>
            <a:endParaRPr lang="ru-RU" dirty="0"/>
          </a:p>
          <a:p>
            <a:pPr marL="1258888" lvl="0" indent="268288"/>
            <a:r>
              <a:rPr lang="ru-RU" dirty="0"/>
              <a:t>в сутки       </a:t>
            </a:r>
            <a:r>
              <a:rPr lang="ru-RU" dirty="0" smtClean="0"/>
              <a:t>   </a:t>
            </a:r>
            <a:r>
              <a:rPr lang="ru-RU" dirty="0"/>
              <a:t>-  </a:t>
            </a:r>
            <a:r>
              <a:rPr lang="ru-RU" b="1" dirty="0" smtClean="0"/>
              <a:t>3,2 - 8</a:t>
            </a:r>
            <a:r>
              <a:rPr lang="ru-RU" dirty="0" smtClean="0"/>
              <a:t> </a:t>
            </a:r>
            <a:r>
              <a:rPr lang="ru-RU" b="1" dirty="0"/>
              <a:t>м</a:t>
            </a:r>
            <a:r>
              <a:rPr lang="ru-RU" b="1" baseline="30000" dirty="0"/>
              <a:t>3</a:t>
            </a:r>
            <a:r>
              <a:rPr lang="ru-RU" dirty="0"/>
              <a:t>, </a:t>
            </a:r>
            <a:r>
              <a:rPr lang="ru-RU" dirty="0" smtClean="0"/>
              <a:t>(3,2 -8 </a:t>
            </a:r>
            <a:r>
              <a:rPr lang="ru-RU" dirty="0" err="1"/>
              <a:t>тн</a:t>
            </a:r>
            <a:r>
              <a:rPr lang="ru-RU" dirty="0" smtClean="0"/>
              <a:t>)</a:t>
            </a:r>
            <a:endParaRPr lang="ru-RU" dirty="0"/>
          </a:p>
          <a:p>
            <a:pPr marL="1258888" lvl="0" indent="268288"/>
            <a:r>
              <a:rPr lang="ru-RU" dirty="0"/>
              <a:t>в месяц         -  </a:t>
            </a:r>
            <a:r>
              <a:rPr lang="ru-RU" b="1" dirty="0" smtClean="0"/>
              <a:t>70,4 - 176 м</a:t>
            </a:r>
            <a:r>
              <a:rPr lang="ru-RU" b="1" baseline="30000" dirty="0" smtClean="0"/>
              <a:t>3</a:t>
            </a:r>
            <a:r>
              <a:rPr lang="ru-RU" dirty="0" smtClean="0"/>
              <a:t>, (70,4 </a:t>
            </a:r>
            <a:r>
              <a:rPr lang="ru-RU" dirty="0"/>
              <a:t>- </a:t>
            </a:r>
            <a:r>
              <a:rPr lang="ru-RU" dirty="0" smtClean="0"/>
              <a:t>176 </a:t>
            </a:r>
            <a:r>
              <a:rPr lang="ru-RU" dirty="0" err="1"/>
              <a:t>тн</a:t>
            </a:r>
            <a:r>
              <a:rPr lang="ru-RU" dirty="0" smtClean="0"/>
              <a:t>)</a:t>
            </a:r>
            <a:endParaRPr lang="ru-RU" dirty="0"/>
          </a:p>
          <a:p>
            <a:pPr marL="1258888" lvl="0" indent="268288"/>
            <a:r>
              <a:rPr lang="ru-RU" dirty="0"/>
              <a:t>в год              -  </a:t>
            </a:r>
            <a:r>
              <a:rPr lang="ru-RU" b="1" dirty="0" smtClean="0"/>
              <a:t>800 </a:t>
            </a:r>
            <a:r>
              <a:rPr lang="ru-RU" b="1" dirty="0"/>
              <a:t>- </a:t>
            </a:r>
            <a:r>
              <a:rPr lang="ru-RU" b="1" dirty="0" smtClean="0"/>
              <a:t>2000</a:t>
            </a:r>
            <a:r>
              <a:rPr lang="ru-RU" dirty="0" smtClean="0"/>
              <a:t> </a:t>
            </a:r>
            <a:r>
              <a:rPr lang="ru-RU" b="1" dirty="0"/>
              <a:t>м</a:t>
            </a:r>
            <a:r>
              <a:rPr lang="ru-RU" b="1" baseline="30000" dirty="0"/>
              <a:t>3</a:t>
            </a:r>
            <a:r>
              <a:rPr lang="ru-RU" dirty="0"/>
              <a:t>, </a:t>
            </a:r>
            <a:r>
              <a:rPr lang="ru-RU" dirty="0" smtClean="0"/>
              <a:t>(800 </a:t>
            </a:r>
            <a:r>
              <a:rPr lang="ru-RU" dirty="0"/>
              <a:t>– </a:t>
            </a:r>
            <a:r>
              <a:rPr lang="ru-RU" dirty="0" smtClean="0"/>
              <a:t>2000 </a:t>
            </a:r>
            <a:r>
              <a:rPr lang="ru-RU" dirty="0" err="1"/>
              <a:t>тн</a:t>
            </a:r>
            <a:r>
              <a:rPr lang="ru-RU" dirty="0" smtClean="0"/>
              <a:t>)</a:t>
            </a:r>
            <a:endParaRPr lang="ru-RU" dirty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085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2090</TotalTime>
  <Words>604</Words>
  <Application>Microsoft Office PowerPoint</Application>
  <PresentationFormat>Широкоэкранный</PresentationFormat>
  <Paragraphs>128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Courier New</vt:lpstr>
      <vt:lpstr>Times New Roman</vt:lpstr>
      <vt:lpstr>Тема Office</vt:lpstr>
      <vt:lpstr>Опытно промышленная технологическая линия для получения комплексного органоминерального удобрения из осадка сточных вод.  </vt:lpstr>
      <vt:lpstr>Промышленная технологическая линия</vt:lpstr>
      <vt:lpstr>Технологии обработки ОСВ</vt:lpstr>
      <vt:lpstr>Цель разработки и изготовления ТЛ</vt:lpstr>
      <vt:lpstr>Исходный ОСВ для обработки на ТЛ</vt:lpstr>
      <vt:lpstr>Свойства исходного материала</vt:lpstr>
      <vt:lpstr>Технологический процесс реализованный в ТЛ</vt:lpstr>
      <vt:lpstr>Внешний вид ТЛ</vt:lpstr>
      <vt:lpstr>Внешний вид машинного зала ТЛ</vt:lpstr>
      <vt:lpstr>Внешний вид блока подготовки исходных ОСВ</vt:lpstr>
      <vt:lpstr>Внешний вид блока электрогидравлической обработки ОСВ</vt:lpstr>
      <vt:lpstr>Внешний вид блока кавитационной обработки и озонирования ОСВ</vt:lpstr>
      <vt:lpstr>Внешний вид операторской для персонала</vt:lpstr>
      <vt:lpstr>Гидравлическая система ТЛ</vt:lpstr>
      <vt:lpstr>Гидравлическая система ТЛ</vt:lpstr>
      <vt:lpstr>Система управления (СУ) ТЛ</vt:lpstr>
      <vt:lpstr>Система управления (СУ) ТЛ</vt:lpstr>
      <vt:lpstr>Силовая электрическая сеть ТЛ</vt:lpstr>
      <vt:lpstr>Силовая электрическая сеть ТЛ</vt:lpstr>
      <vt:lpstr>Пожарная сигнализация</vt:lpstr>
      <vt:lpstr>Приточная вентиляция</vt:lpstr>
      <vt:lpstr>Вытяжная вентиляция</vt:lpstr>
      <vt:lpstr>Проектная мощность ТЛ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Николай</dc:creator>
  <cp:lastModifiedBy>Николай</cp:lastModifiedBy>
  <cp:revision>100</cp:revision>
  <cp:lastPrinted>2025-06-01T15:06:46Z</cp:lastPrinted>
  <dcterms:created xsi:type="dcterms:W3CDTF">2023-05-05T04:54:46Z</dcterms:created>
  <dcterms:modified xsi:type="dcterms:W3CDTF">2025-06-05T07:08:34Z</dcterms:modified>
</cp:coreProperties>
</file>